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5" r:id="rId1"/>
  </p:sldMasterIdLst>
  <p:notesMasterIdLst>
    <p:notesMasterId r:id="rId51"/>
  </p:notesMasterIdLst>
  <p:sldIdLst>
    <p:sldId id="256" r:id="rId2"/>
    <p:sldId id="301" r:id="rId3"/>
    <p:sldId id="30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96" r:id="rId34"/>
    <p:sldId id="286" r:id="rId35"/>
    <p:sldId id="298" r:id="rId36"/>
    <p:sldId id="299" r:id="rId37"/>
    <p:sldId id="304" r:id="rId38"/>
    <p:sldId id="303" r:id="rId39"/>
    <p:sldId id="287" r:id="rId40"/>
    <p:sldId id="297" r:id="rId41"/>
    <p:sldId id="300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E4138-E520-41DF-B3ED-38D036A73D34}" type="datetimeFigureOut">
              <a:rPr lang="es-PY" smtClean="0"/>
              <a:t>9/9/2022</a:t>
            </a:fld>
            <a:endParaRPr lang="es-PY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Y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FDAB22-BD1A-4A61-8073-3F46BCA3B71A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4228424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386645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506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331906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30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629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220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47119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91489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907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19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90607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09111" y="1696278"/>
            <a:ext cx="8361229" cy="2959028"/>
          </a:xfrm>
        </p:spPr>
        <p:txBody>
          <a:bodyPr/>
          <a:lstStyle/>
          <a:p>
            <a:r>
              <a:rPr lang="es-MX" sz="6600" dirty="0" smtClean="0">
                <a:solidFill>
                  <a:srgbClr val="002060"/>
                </a:solidFill>
                <a:latin typeface="Eras Bold ITC" panose="020B0907030504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ATOMO Y CONFIGURACION ELECTRONICA</a:t>
            </a:r>
            <a:endParaRPr lang="es-PY" sz="6600" dirty="0">
              <a:solidFill>
                <a:srgbClr val="002060"/>
              </a:solidFill>
              <a:latin typeface="Eras Bold ITC" panose="020B0907030504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231" y="4395608"/>
            <a:ext cx="4714047" cy="229846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493565" y="4903304"/>
            <a:ext cx="4187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Y" b="1" i="1" dirty="0" smtClean="0"/>
              <a:t>Magaly Scheunemann</a:t>
            </a:r>
            <a:endParaRPr lang="es-PY" b="1" i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4664765" y="1099930"/>
            <a:ext cx="4717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Y" b="1" i="1" dirty="0" smtClean="0"/>
              <a:t>Química Inorgánica: Unidad </a:t>
            </a:r>
            <a:r>
              <a:rPr lang="es-PY" dirty="0" smtClean="0"/>
              <a:t>I </a:t>
            </a:r>
            <a:endParaRPr lang="es-PY" dirty="0"/>
          </a:p>
        </p:txBody>
      </p:sp>
    </p:spTree>
    <p:extLst>
      <p:ext uri="{BB962C8B-B14F-4D97-AF65-F5344CB8AC3E}">
        <p14:creationId xmlns:p14="http://schemas.microsoft.com/office/powerpoint/2010/main" val="240286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58687"/>
          </a:xfrm>
        </p:spPr>
        <p:txBody>
          <a:bodyPr/>
          <a:lstStyle/>
          <a:p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¿Que es un átomo?</a:t>
            </a: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351722"/>
            <a:ext cx="9601200" cy="4515678"/>
          </a:xfrm>
        </p:spPr>
        <p:txBody>
          <a:bodyPr/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átomo es la partícula más pequeña de un elemento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. Esta unidad de medida está compuesta por un núcleo y una corteza. Por un lado, el núcleo está compuesto a su vez por neutrones, con carga neutra, y protones, con carga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positiva. Por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otro lado, la corteza se compone por electrones, con carga negativa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PY" dirty="0">
                <a:latin typeface="Arial" panose="020B0604020202020204" pitchFamily="34" charset="0"/>
                <a:cs typeface="Arial" panose="020B0604020202020204" pitchFamily="34" charset="0"/>
              </a:rPr>
              <a:t>Los átomos se agrupan dando lugar a </a:t>
            </a:r>
            <a:r>
              <a:rPr lang="es-PY" dirty="0" smtClean="0">
                <a:latin typeface="Arial" panose="020B0604020202020204" pitchFamily="34" charset="0"/>
                <a:cs typeface="Arial" panose="020B0604020202020204" pitchFamily="34" charset="0"/>
              </a:rPr>
              <a:t>moléculas,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se llama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entonces 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molécula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a un conjunto de al menos dos átomos enlazados covalentemente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que forman un sistema estable y eléctricamente neutro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2093" y="3988836"/>
            <a:ext cx="2735332" cy="227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59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166191" y="1205948"/>
            <a:ext cx="1065474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 </a:t>
            </a:r>
            <a:r>
              <a:rPr lang="es-MX" sz="2800" b="1" dirty="0">
                <a:solidFill>
                  <a:srgbClr val="002060"/>
                </a:solidFill>
              </a:rPr>
              <a:t>Definición de elemento, compuesto y </a:t>
            </a:r>
            <a:r>
              <a:rPr lang="es-MX" sz="2800" b="1" dirty="0" smtClean="0">
                <a:solidFill>
                  <a:srgbClr val="002060"/>
                </a:solidFill>
              </a:rPr>
              <a:t>molécula: </a:t>
            </a:r>
            <a:endParaRPr lang="es-MX" sz="2800" b="1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2800" b="1" dirty="0"/>
              <a:t>Elemento: </a:t>
            </a:r>
            <a:r>
              <a:rPr lang="es-MX" sz="2800" dirty="0"/>
              <a:t>Sustancia formada solo por un tipo de átomos</a:t>
            </a:r>
            <a:r>
              <a:rPr lang="es-MX" sz="2800" dirty="0" smtClean="0"/>
              <a:t>.</a:t>
            </a:r>
          </a:p>
          <a:p>
            <a:r>
              <a:rPr lang="es-MX" sz="2800" dirty="0"/>
              <a:t> </a:t>
            </a:r>
            <a:r>
              <a:rPr lang="es-MX" sz="2800" dirty="0" smtClean="0"/>
              <a:t>Ejemplo: El elemento O (oxigeno) </a:t>
            </a:r>
            <a:endParaRPr lang="es-MX" sz="2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2800" b="1" dirty="0"/>
              <a:t>Compuesto: </a:t>
            </a:r>
            <a:r>
              <a:rPr lang="es-MX" sz="2800" dirty="0"/>
              <a:t>Sustancia formada por dos o mas tipos de </a:t>
            </a:r>
            <a:r>
              <a:rPr lang="es-MX" sz="2800" dirty="0" smtClean="0"/>
              <a:t>átomos diferentes, unidos por enlaces covalentes o iónicos. </a:t>
            </a:r>
          </a:p>
          <a:p>
            <a:r>
              <a:rPr lang="es-MX" sz="2800" dirty="0" smtClean="0"/>
              <a:t> Ejemplo: CO</a:t>
            </a:r>
            <a:r>
              <a:rPr lang="es-MX" sz="2800" baseline="-25000" dirty="0" smtClean="0"/>
              <a:t>2</a:t>
            </a:r>
            <a:r>
              <a:rPr lang="es-MX" sz="2800" dirty="0" smtClean="0"/>
              <a:t>, Na</a:t>
            </a:r>
            <a:r>
              <a:rPr lang="es-MX" sz="2800" baseline="-25000" dirty="0" smtClean="0"/>
              <a:t>2</a:t>
            </a:r>
            <a:r>
              <a:rPr lang="es-MX" sz="2800" dirty="0" smtClean="0"/>
              <a:t>O, NO, </a:t>
            </a:r>
            <a:r>
              <a:rPr lang="es-MX" sz="2800" dirty="0" err="1" smtClean="0"/>
              <a:t>NaCl</a:t>
            </a:r>
            <a:r>
              <a:rPr lang="es-MX" sz="2800" dirty="0" smtClean="0"/>
              <a:t>  </a:t>
            </a:r>
            <a:endParaRPr lang="es-MX" sz="2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2800" b="1" dirty="0"/>
              <a:t>Molécula: </a:t>
            </a:r>
            <a:r>
              <a:rPr lang="es-MX" sz="2800" dirty="0"/>
              <a:t>Unión de átomos iguales o </a:t>
            </a:r>
            <a:r>
              <a:rPr lang="es-MX" sz="2800" dirty="0" smtClean="0"/>
              <a:t>diferentes unidos por enlaces covalentes.</a:t>
            </a:r>
          </a:p>
          <a:p>
            <a:r>
              <a:rPr lang="es-MX" sz="2800" dirty="0" smtClean="0"/>
              <a:t>Ejemplo: H</a:t>
            </a:r>
            <a:r>
              <a:rPr lang="es-MX" sz="2800" baseline="-25000" dirty="0" smtClean="0"/>
              <a:t>2</a:t>
            </a:r>
            <a:r>
              <a:rPr lang="es-MX" sz="2800" dirty="0" smtClean="0"/>
              <a:t>, CO</a:t>
            </a:r>
            <a:r>
              <a:rPr lang="es-MX" sz="2800" baseline="-25000" dirty="0" smtClean="0"/>
              <a:t>2</a:t>
            </a:r>
            <a:r>
              <a:rPr lang="es-MX" sz="2800" dirty="0" smtClean="0"/>
              <a:t>, O</a:t>
            </a:r>
            <a:r>
              <a:rPr lang="es-MX" sz="2800" baseline="-25000" dirty="0" smtClean="0"/>
              <a:t>2</a:t>
            </a:r>
            <a:r>
              <a:rPr lang="es-MX" sz="2800" dirty="0" smtClean="0"/>
              <a:t> </a:t>
            </a:r>
            <a:endParaRPr lang="es-MX" sz="2800" dirty="0"/>
          </a:p>
          <a:p>
            <a:endParaRPr lang="es-PY" dirty="0"/>
          </a:p>
        </p:txBody>
      </p:sp>
    </p:spTree>
    <p:extLst>
      <p:ext uri="{BB962C8B-B14F-4D97-AF65-F5344CB8AC3E}">
        <p14:creationId xmlns:p14="http://schemas.microsoft.com/office/powerpoint/2010/main" val="135447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77957"/>
          </a:xfrm>
        </p:spPr>
        <p:txBody>
          <a:bodyPr/>
          <a:lstStyle/>
          <a:p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 ATOMICA</a:t>
            </a: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2160104"/>
            <a:ext cx="9601200" cy="43036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Todos los materiales en la faz de la Tierra están  compuestos por elementos más básicos llamados  átomos o elementos químicos, que no se pueden  separar en otros más sencillos por medios químicos.  Estos átomos a su vez están compuestos por tres  </a:t>
            </a:r>
            <a:r>
              <a:rPr lang="es-MX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partículas fundamentales</a:t>
            </a: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MX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protón, el neutrón y el  electrón</a:t>
            </a:r>
            <a:r>
              <a:rPr lang="es-MX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s-PY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85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11696"/>
          </a:xfrm>
        </p:spPr>
        <p:txBody>
          <a:bodyPr>
            <a:normAutofit/>
          </a:bodyPr>
          <a:lstStyle/>
          <a:p>
            <a:r>
              <a:rPr lang="es-MX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Partículas fundamentales subatómicas</a:t>
            </a:r>
            <a:r>
              <a:rPr lang="es-MX" dirty="0" smtClean="0"/>
              <a:t>:</a:t>
            </a:r>
            <a:endParaRPr lang="es-PY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93913" y="1497496"/>
            <a:ext cx="10416209" cy="4916556"/>
          </a:xfrm>
        </p:spPr>
        <p:txBody>
          <a:bodyPr>
            <a:normAutofit/>
          </a:bodyPr>
          <a:lstStyle/>
          <a:p>
            <a:r>
              <a:rPr lang="es-MX" sz="2800" dirty="0">
                <a:solidFill>
                  <a:srgbClr val="00206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Los protones </a:t>
            </a:r>
            <a:r>
              <a:rPr lang="es-MX" sz="2800" dirty="0" smtClean="0">
                <a:solidFill>
                  <a:srgbClr val="00206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(p+):</a:t>
            </a:r>
            <a:endParaRPr lang="es-MX" sz="2800" dirty="0">
              <a:solidFill>
                <a:srgbClr val="002060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Tienen </a:t>
            </a:r>
            <a:r>
              <a:rPr lang="es-MX" b="1" i="1" dirty="0">
                <a:latin typeface="Arial" panose="020B0604020202020204" pitchFamily="34" charset="0"/>
                <a:cs typeface="Arial" panose="020B0604020202020204" pitchFamily="34" charset="0"/>
              </a:rPr>
              <a:t>carga eléctrica positiva y se encuentran en el núcleo del átomo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.  Son los que definen a cada elemento químico, si cambiamos el número de  protones, estaremos teniendo un elemento químico diferente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800" dirty="0">
                <a:solidFill>
                  <a:srgbClr val="00206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Los neutrones </a:t>
            </a:r>
            <a:r>
              <a:rPr lang="es-MX" sz="2800" dirty="0" smtClean="0">
                <a:solidFill>
                  <a:srgbClr val="00206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(n):</a:t>
            </a:r>
            <a:endParaRPr lang="es-MX" sz="2800" dirty="0">
              <a:solidFill>
                <a:srgbClr val="002060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No poseen carga eléctrica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, pero se encuentran con los protones en el  núcleo. Estos pueden variar, pero el elemento químico seguirá siendo el  mismo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800" dirty="0" smtClean="0">
                <a:solidFill>
                  <a:srgbClr val="00206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s-MX" sz="2800" dirty="0">
                <a:solidFill>
                  <a:srgbClr val="00206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Los electrones </a:t>
            </a:r>
            <a:r>
              <a:rPr lang="es-MX" sz="2800" dirty="0" smtClean="0">
                <a:solidFill>
                  <a:srgbClr val="00206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(e−):</a:t>
            </a: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ienen </a:t>
            </a:r>
            <a:r>
              <a:rPr lang="es-MX" b="1" i="1" dirty="0">
                <a:latin typeface="Arial" panose="020B0604020202020204" pitchFamily="34" charset="0"/>
                <a:cs typeface="Arial" panose="020B0604020202020204" pitchFamily="34" charset="0"/>
              </a:rPr>
              <a:t>carga eléctrica negativa y se encuentran orbitando al </a:t>
            </a:r>
            <a:r>
              <a:rPr lang="es-MX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núcleo, en la corteza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Dependiendo de la cantidad de electrones, el átomo podrá tener o no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carga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eléctrica.</a:t>
            </a:r>
          </a:p>
          <a:p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59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404" y="1466445"/>
            <a:ext cx="4859822" cy="367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07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755373"/>
            <a:ext cx="9892748" cy="649357"/>
          </a:xfrm>
        </p:spPr>
        <p:txBody>
          <a:bodyPr>
            <a:normAutofit fontScale="90000"/>
          </a:bodyPr>
          <a:lstStyle/>
          <a:p>
            <a:r>
              <a:rPr lang="es-MX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Notación para indicar cantidad de cada  partícula:</a:t>
            </a:r>
            <a:endParaRPr lang="es-PY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599" y="1404731"/>
            <a:ext cx="10157791" cy="4969565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Elemento </a:t>
            </a: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químico (X):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Se representa con una letra mayúscula que puede ir  acompañada de otra letra, pero en minúscula.</a:t>
            </a:r>
          </a:p>
          <a:p>
            <a:pPr marL="0" indent="0">
              <a:buNone/>
            </a:pP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Número </a:t>
            </a: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atómico (Z):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 el subíndice, que representa cantidad de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protones</a:t>
            </a: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en el núcleo.</a:t>
            </a:r>
          </a:p>
          <a:p>
            <a:pPr marL="0" indent="0">
              <a:buNone/>
            </a:pP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Masa </a:t>
            </a: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atómica (A):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 el superíndice, que representa cantidad de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protones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más cantidad de neutrones en el núcleo y se mide en unidades de masa  atómica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(uma).</a:t>
            </a:r>
          </a:p>
          <a:p>
            <a:pPr marL="0" indent="0">
              <a:buNone/>
            </a:pP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553" y="4198891"/>
            <a:ext cx="5179770" cy="168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23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599" y="685800"/>
            <a:ext cx="10384972" cy="1143000"/>
          </a:xfrm>
        </p:spPr>
        <p:txBody>
          <a:bodyPr>
            <a:normAutofit/>
          </a:bodyPr>
          <a:lstStyle/>
          <a:p>
            <a:r>
              <a:rPr lang="es-MX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fórmula para encontrar las uma </a:t>
            </a:r>
            <a:r>
              <a:rPr lang="es-MX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masa atómica de </a:t>
            </a:r>
            <a:r>
              <a:rPr lang="es-MX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  elemento es:</a:t>
            </a:r>
            <a:endParaRPr lang="es-PY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599" y="3814354"/>
            <a:ext cx="10097589" cy="2377440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En estado basal o fundamental: el numero atómico es igual al numero de protones y electrones.</a:t>
            </a:r>
          </a:p>
          <a:p>
            <a:pPr marL="0" indent="0">
              <a:buNone/>
            </a:pP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s-MX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Z= p</a:t>
            </a:r>
            <a:r>
              <a:rPr lang="es-MX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= e-  para elementos </a:t>
            </a:r>
            <a:r>
              <a:rPr lang="es-MX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neutros</a:t>
            </a:r>
            <a:endParaRPr lang="es-MX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906" y="2230213"/>
            <a:ext cx="3365284" cy="118272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673" y="2230213"/>
            <a:ext cx="3773751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0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55617"/>
          </a:xfrm>
        </p:spPr>
        <p:txBody>
          <a:bodyPr/>
          <a:lstStyle/>
          <a:p>
            <a:r>
              <a:rPr lang="es-PY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Isotopos  Z=Z    p+=p+</a:t>
            </a: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541417"/>
            <a:ext cx="9601200" cy="4325983"/>
          </a:xfrm>
        </p:spPr>
        <p:txBody>
          <a:bodyPr/>
          <a:lstStyle/>
          <a:p>
            <a:pPr marL="0" indent="0">
              <a:buNone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Son aquellos 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átomos de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un mismo elemento, que  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tienen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igual número de protones pero difieren en el  número de masa. Por lo 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tanto tienen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diferente número de  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neutrones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939" y="3556979"/>
            <a:ext cx="802912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80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29491"/>
          </a:xfrm>
        </p:spPr>
        <p:txBody>
          <a:bodyPr>
            <a:normAutofit fontScale="90000"/>
          </a:bodyPr>
          <a:lstStyle/>
          <a:p>
            <a:r>
              <a:rPr lang="es-PY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Isóbaros   A=A</a:t>
            </a:r>
            <a:r>
              <a:rPr lang="es-PY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PY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515291"/>
            <a:ext cx="9601200" cy="4885509"/>
          </a:xfrm>
        </p:spPr>
        <p:txBody>
          <a:bodyPr/>
          <a:lstStyle/>
          <a:p>
            <a:pPr marL="0" indent="0">
              <a:buNone/>
            </a:pPr>
            <a:r>
              <a:rPr lang="es-PY" sz="2400" dirty="0">
                <a:latin typeface="Arial" panose="020B0604020202020204" pitchFamily="34" charset="0"/>
                <a:cs typeface="Arial" panose="020B0604020202020204" pitchFamily="34" charset="0"/>
              </a:rPr>
              <a:t>Átomos de diferentes elementos con igual  número másico.</a:t>
            </a:r>
          </a:p>
          <a:p>
            <a:pPr marL="0" indent="0">
              <a:buNone/>
            </a:pP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4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Isótonos    n=n</a:t>
            </a:r>
          </a:p>
          <a:p>
            <a:pPr marL="0" indent="0">
              <a:buNone/>
            </a:pPr>
            <a:r>
              <a:rPr lang="es-P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Átomos de </a:t>
            </a:r>
            <a:r>
              <a:rPr lang="es-PY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diferentes </a:t>
            </a:r>
            <a:r>
              <a:rPr lang="es-P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elementos que  presentan igual número de </a:t>
            </a:r>
            <a:r>
              <a:rPr lang="es-PY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neutrones</a:t>
            </a:r>
          </a:p>
          <a:p>
            <a:pPr marL="0" indent="0">
              <a:buNone/>
            </a:pPr>
            <a:endParaRPr lang="es-PY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064" y="2010934"/>
            <a:ext cx="5706351" cy="10729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7063" y="4972987"/>
            <a:ext cx="5706351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4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3426" y="685800"/>
            <a:ext cx="10349948" cy="933994"/>
          </a:xfrm>
        </p:spPr>
        <p:txBody>
          <a:bodyPr>
            <a:normAutofit fontScale="90000"/>
          </a:bodyPr>
          <a:lstStyle/>
          <a:p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IONES: </a:t>
            </a:r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un átomo o grupo de átomos que tiene un a carga neta (+) o (-)  </a:t>
            </a:r>
            <a:endParaRPr lang="es-PY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40970" y="1732990"/>
            <a:ext cx="9862457" cy="4598126"/>
          </a:xfrm>
        </p:spPr>
        <p:txBody>
          <a:bodyPr/>
          <a:lstStyle/>
          <a:p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Cationes: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tienen carga (+) positiva, </a:t>
            </a: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CEDEN O PIERDEN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electrones.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Na+  Z=11   e-=10   A=23   n=12   p+=11</a:t>
            </a: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Aniones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: carga negativa (-) </a:t>
            </a: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GANAN O RECIBEN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electrones</a:t>
            </a: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21486" b="45863"/>
          <a:stretch/>
        </p:blipFill>
        <p:spPr>
          <a:xfrm>
            <a:off x="1828799" y="2195383"/>
            <a:ext cx="8295081" cy="76975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t="73587"/>
          <a:stretch/>
        </p:blipFill>
        <p:spPr>
          <a:xfrm>
            <a:off x="2024659" y="4170548"/>
            <a:ext cx="8742624" cy="65629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7467897" y="5576171"/>
            <a:ext cx="3766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Z=	p+ = e-  para elementos neutros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900219" y="5945503"/>
            <a:ext cx="5176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solidFill>
                  <a:srgbClr val="00B050"/>
                </a:solidFill>
              </a:rPr>
              <a:t>Z= p+ pero diferente a e- para elementos con carga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785113" y="5344209"/>
            <a:ext cx="5291780" cy="127761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8" name="Rectángulo 7"/>
          <p:cNvSpPr/>
          <p:nvPr/>
        </p:nvSpPr>
        <p:spPr>
          <a:xfrm>
            <a:off x="1828799" y="1261389"/>
            <a:ext cx="66260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En elementos ionizados cambia el numero de electrones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35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29491"/>
          </a:xfrm>
        </p:spPr>
        <p:txBody>
          <a:bodyPr/>
          <a:lstStyle/>
          <a:p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Isoeléctricos: e-=e-</a:t>
            </a: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515291"/>
            <a:ext cx="9601200" cy="4352109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/>
              <a:t>Especies químicas diferentes con el mismo numero de electrones.</a:t>
            </a:r>
          </a:p>
          <a:p>
            <a:pPr marL="0" indent="0">
              <a:buNone/>
            </a:pPr>
            <a:r>
              <a:rPr lang="es-MX" dirty="0" smtClean="0"/>
              <a:t>Generalmente se da entre un anión o un catión con elementos del grupo 8A de la tabla periódica, los gases nobles. 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b="1" dirty="0" smtClean="0"/>
              <a:t>EJEMPLO:</a:t>
            </a:r>
            <a:r>
              <a:rPr lang="es-MX" dirty="0" smtClean="0"/>
              <a:t> </a:t>
            </a:r>
          </a:p>
          <a:p>
            <a:pPr marL="0" indent="0">
              <a:buNone/>
            </a:pPr>
            <a:r>
              <a:rPr lang="es-MX" dirty="0" smtClean="0">
                <a:solidFill>
                  <a:srgbClr val="002060"/>
                </a:solidFill>
              </a:rPr>
              <a:t>           Na</a:t>
            </a:r>
            <a:r>
              <a:rPr lang="es-MX" baseline="30000" dirty="0" smtClean="0">
                <a:solidFill>
                  <a:srgbClr val="002060"/>
                </a:solidFill>
              </a:rPr>
              <a:t>+</a:t>
            </a:r>
            <a:r>
              <a:rPr lang="es-MX" dirty="0" smtClean="0">
                <a:solidFill>
                  <a:srgbClr val="002060"/>
                </a:solidFill>
              </a:rPr>
              <a:t> Z=11 e-=10 </a:t>
            </a:r>
          </a:p>
          <a:p>
            <a:pPr marL="0" indent="0">
              <a:buNone/>
            </a:pPr>
            <a:r>
              <a:rPr lang="es-MX" dirty="0" smtClean="0">
                <a:solidFill>
                  <a:srgbClr val="002060"/>
                </a:solidFill>
              </a:rPr>
              <a:t>           Ne   Z=10  e-=10 </a:t>
            </a:r>
          </a:p>
          <a:p>
            <a:pPr marL="0" indent="0">
              <a:buNone/>
            </a:pPr>
            <a:r>
              <a:rPr lang="es-MX" dirty="0" smtClean="0"/>
              <a:t>Son isolectronicos entre si. </a:t>
            </a:r>
            <a:endParaRPr lang="es-PY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85800"/>
            <a:ext cx="1145276" cy="565568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218" y="4837044"/>
            <a:ext cx="5014793" cy="150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5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04730" y="702365"/>
            <a:ext cx="9568070" cy="5165035"/>
          </a:xfrm>
        </p:spPr>
        <p:txBody>
          <a:bodyPr/>
          <a:lstStyle/>
          <a:p>
            <a:pPr marL="0" indent="0">
              <a:buNone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1- Dados tres átomos genéricos A, B, C. El átomo A tiene numero atómico 78 y numero de masa 174. El átomo C tiene 98 neutrones y es isotopo de A. El átomo B es isobaro de C e isótono de A. El numero de electrones del átomo B es: </a:t>
            </a:r>
          </a:p>
          <a:p>
            <a:pPr marL="0" indent="0">
              <a:buNone/>
            </a:pP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Rta: 80 </a:t>
            </a:r>
          </a:p>
          <a:p>
            <a:pPr marL="0" indent="0">
              <a:buNone/>
            </a:pPr>
            <a:endParaRPr 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MX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2- El ion X</a:t>
            </a:r>
            <a:r>
              <a:rPr lang="es-MX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tiene numero de masa 78 y 44 neutrones y es isoeléctrico con Q</a:t>
            </a:r>
            <a:r>
              <a:rPr lang="es-MX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El numero atómico de Q es: </a:t>
            </a:r>
          </a:p>
          <a:p>
            <a:pPr marL="0" indent="0">
              <a:buNone/>
            </a:pP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Rta: 37</a:t>
            </a:r>
            <a:endParaRPr lang="es-PY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05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17713"/>
          </a:xfrm>
        </p:spPr>
        <p:txBody>
          <a:bodyPr/>
          <a:lstStyle/>
          <a:p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Configuración electrónica</a:t>
            </a: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603513"/>
            <a:ext cx="9601200" cy="4263887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 ordenamiento electrónico para cada átomo se  conoce como configuración electrónica del estado  basal, que corresponde al átomo aislado en su estado  inferior de energía o estado no excitado.</a:t>
            </a: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Para construir las configuraciones electrónicas del  estado basal se recurre al </a:t>
            </a: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principio de </a:t>
            </a: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Aufbau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El electrón que distingue a un elemento del  elemento precedente entra al orbital atómico de  menor energía 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disponible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Cada átomo se construye agregando primero el numero adecuado de p+ y neutrones al núcleo como lo especifican su Z y A, segundo agregando el numero necesario de electrones a los orbitales en forma tal que el átomo tenga la menor energía posible.</a:t>
            </a: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10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1"/>
            <a:ext cx="8183217" cy="652669"/>
          </a:xfrm>
        </p:spPr>
        <p:txBody>
          <a:bodyPr>
            <a:normAutofit fontScale="90000"/>
          </a:bodyPr>
          <a:lstStyle/>
          <a:p>
            <a:r>
              <a:rPr lang="es-MX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¿Cómo se escribe la Configuración  Electrónica?</a:t>
            </a:r>
            <a:endParaRPr lang="es-PY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338470"/>
            <a:ext cx="9959009" cy="4664766"/>
          </a:xfrm>
        </p:spPr>
        <p:txBody>
          <a:bodyPr/>
          <a:lstStyle/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La Configuración Electrónica se escribe ubicando  la totalidad de los electrones de un átomo o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ion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en sus orbitales o subniveles de energía.</a:t>
            </a: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Recordemos que existen </a:t>
            </a: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niveles de energía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, 3, 4, 5, 6 y 7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cada uno de ellos tiene, a su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vez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, hasta </a:t>
            </a: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subniveles de energía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denominados 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s, p, d y f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Así, el nivel 1 contiene solamente al subnivel s;  el nivel 2 contiene subniveles s y p; el nivel 3  contiene subniveles s, p y d; y los niveles 4 a 7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contienen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subniveles s, p, d y f.</a:t>
            </a:r>
          </a:p>
          <a:p>
            <a:pPr marL="0" indent="0">
              <a:buNone/>
            </a:pP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52" y="3979712"/>
            <a:ext cx="4121426" cy="252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03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694" y="201742"/>
            <a:ext cx="6248315" cy="382663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240" y="4028373"/>
            <a:ext cx="9839797" cy="25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4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66191" y="622852"/>
            <a:ext cx="9806609" cy="5244548"/>
          </a:xfrm>
        </p:spPr>
        <p:txBody>
          <a:bodyPr/>
          <a:lstStyle/>
          <a:p>
            <a:pPr marL="0" indent="0">
              <a:buNone/>
            </a:pPr>
            <a:r>
              <a:rPr lang="es-MX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¿Cuál es la cantidad máxima de electrones que  puede alojar cada subnivel?</a:t>
            </a: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subnivel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aloja un máximo de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electrones.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 subnivel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aloja un máximo de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electrones.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 subnivel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aloja un máximo de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electrones.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 subnivel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aloja un máximo de 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electrones.</a:t>
            </a:r>
          </a:p>
          <a:p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5832" y="1007165"/>
            <a:ext cx="4267570" cy="575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50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85191"/>
          </a:xfrm>
        </p:spPr>
        <p:txBody>
          <a:bodyPr/>
          <a:lstStyle/>
          <a:p>
            <a:r>
              <a:rPr lang="es-MX" dirty="0" smtClean="0">
                <a:solidFill>
                  <a:srgbClr val="002060"/>
                </a:solidFill>
              </a:rPr>
              <a:t>EJEMPLOS:</a:t>
            </a:r>
            <a:endParaRPr lang="es-PY" dirty="0">
              <a:solidFill>
                <a:srgbClr val="00206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599" y="1470991"/>
            <a:ext cx="9985513" cy="4704522"/>
          </a:xfrm>
        </p:spPr>
        <p:txBody>
          <a:bodyPr/>
          <a:lstStyle/>
          <a:p>
            <a:pPr marL="0" indent="0">
              <a:buNone/>
            </a:pPr>
            <a:r>
              <a:rPr lang="es-PY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Na11</a:t>
            </a:r>
          </a:p>
          <a:p>
            <a:pPr marL="0" indent="0">
              <a:buNone/>
            </a:pPr>
            <a:r>
              <a:rPr lang="es-PY" dirty="0">
                <a:latin typeface="Arial" panose="020B0604020202020204" pitchFamily="34" charset="0"/>
                <a:cs typeface="Arial" panose="020B0604020202020204" pitchFamily="34" charset="0"/>
              </a:rPr>
              <a:t>1s2 2s2 2p6 </a:t>
            </a:r>
            <a:r>
              <a:rPr lang="es-PY" dirty="0" smtClean="0">
                <a:latin typeface="Arial" panose="020B0604020202020204" pitchFamily="34" charset="0"/>
                <a:cs typeface="Arial" panose="020B0604020202020204" pitchFamily="34" charset="0"/>
              </a:rPr>
              <a:t>3s1</a:t>
            </a:r>
          </a:p>
          <a:p>
            <a:pPr marL="0" indent="0">
              <a:buNone/>
            </a:pP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PY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Br35</a:t>
            </a:r>
          </a:p>
          <a:p>
            <a:pPr marL="0" indent="0">
              <a:buNone/>
            </a:pPr>
            <a:r>
              <a:rPr lang="es-PY" dirty="0">
                <a:latin typeface="Arial" panose="020B0604020202020204" pitchFamily="34" charset="0"/>
                <a:cs typeface="Arial" panose="020B0604020202020204" pitchFamily="34" charset="0"/>
              </a:rPr>
              <a:t>1s2 2s2 2p6 3s2 3p6 4s2 3d10 </a:t>
            </a:r>
            <a:r>
              <a:rPr lang="es-PY" dirty="0" smtClean="0">
                <a:latin typeface="Arial" panose="020B0604020202020204" pitchFamily="34" charset="0"/>
                <a:cs typeface="Arial" panose="020B0604020202020204" pitchFamily="34" charset="0"/>
              </a:rPr>
              <a:t>4p5</a:t>
            </a:r>
          </a:p>
          <a:p>
            <a:pPr marL="0" indent="0">
              <a:buNone/>
            </a:pP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PY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s-PY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s-PY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>
              <a:buNone/>
            </a:pPr>
            <a:r>
              <a:rPr lang="es-PY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PY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</a:p>
          <a:p>
            <a:pPr marL="0" indent="0">
              <a:buNone/>
            </a:pPr>
            <a:endParaRPr lang="es-PY" dirty="0"/>
          </a:p>
        </p:txBody>
      </p:sp>
      <p:sp>
        <p:nvSpPr>
          <p:cNvPr id="6" name="CuadroTexto 5"/>
          <p:cNvSpPr txBox="1"/>
          <p:nvPr/>
        </p:nvSpPr>
        <p:spPr>
          <a:xfrm>
            <a:off x="2531164" y="4465983"/>
            <a:ext cx="8123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Y" dirty="0" smtClean="0"/>
              <a:t>A los iones se le resta o suma según corresponda con su carga.</a:t>
            </a:r>
          </a:p>
          <a:p>
            <a:r>
              <a:rPr lang="es-PY" dirty="0" smtClean="0"/>
              <a:t>En el caso de los cationes siempre hay que sacar primero del subnivel mas externo.</a:t>
            </a:r>
            <a:endParaRPr lang="es-PY" dirty="0"/>
          </a:p>
        </p:txBody>
      </p:sp>
      <p:sp>
        <p:nvSpPr>
          <p:cNvPr id="7" name="Rectángulo redondeado 6"/>
          <p:cNvSpPr/>
          <p:nvPr/>
        </p:nvSpPr>
        <p:spPr>
          <a:xfrm>
            <a:off x="2531164" y="4465983"/>
            <a:ext cx="7513984" cy="923330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17191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24948"/>
          </a:xfrm>
        </p:spPr>
        <p:txBody>
          <a:bodyPr/>
          <a:lstStyle/>
          <a:p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Orbital Atómico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510748"/>
            <a:ext cx="9601200" cy="4356652"/>
          </a:xfrm>
        </p:spPr>
        <p:txBody>
          <a:bodyPr/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Un orbital atómico representa la  región espacial en la que existe la  mayor probabilidad de encontrar un  electrón</a:t>
            </a:r>
          </a:p>
          <a:p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791" y="2475464"/>
            <a:ext cx="5341707" cy="205677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1792" y="1937006"/>
            <a:ext cx="2994992" cy="481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30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17713"/>
          </a:xfrm>
        </p:spPr>
        <p:txBody>
          <a:bodyPr/>
          <a:lstStyle/>
          <a:p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Regla de Hund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431235"/>
            <a:ext cx="9733722" cy="4436165"/>
          </a:xfrm>
        </p:spPr>
        <p:txBody>
          <a:bodyPr/>
          <a:lstStyle/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Todos los orbitales de una  subcapa dada primero se  ocupan con un solo electrón  antes de comenzar el  apareamiento. Estos  electrones desapareados  tienen espines paralelos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1454" y="2210748"/>
            <a:ext cx="5068407" cy="440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7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8273" y="1616765"/>
            <a:ext cx="8785676" cy="272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8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32183"/>
          </a:xfrm>
        </p:spPr>
        <p:txBody>
          <a:bodyPr/>
          <a:lstStyle/>
          <a:p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Paramagnetismo y diamagnetismo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577009"/>
            <a:ext cx="9601200" cy="4290391"/>
          </a:xfrm>
        </p:spPr>
        <p:txBody>
          <a:bodyPr>
            <a:normAutofit/>
          </a:bodyPr>
          <a:lstStyle/>
          <a:p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Las sustancias </a:t>
            </a:r>
            <a:r>
              <a:rPr lang="es-MX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paramagnéticas</a:t>
            </a: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 tienen electrones  </a:t>
            </a:r>
            <a:r>
              <a:rPr lang="es-MX" sz="2800" b="1" dirty="0">
                <a:latin typeface="Arial" panose="020B0604020202020204" pitchFamily="34" charset="0"/>
                <a:cs typeface="Arial" panose="020B0604020202020204" pitchFamily="34" charset="0"/>
              </a:rPr>
              <a:t>desapareados</a:t>
            </a: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 y los campos magnéticos las atraen  débilmente. </a:t>
            </a:r>
            <a:endParaRPr lang="es-MX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contraste, las sustancias  </a:t>
            </a:r>
            <a:r>
              <a:rPr lang="es-MX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diamagnéticas</a:t>
            </a: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 tienen electrones </a:t>
            </a:r>
            <a:r>
              <a:rPr lang="es-MX" sz="2800" b="1" dirty="0">
                <a:latin typeface="Arial" panose="020B0604020202020204" pitchFamily="34" charset="0"/>
                <a:cs typeface="Arial" panose="020B0604020202020204" pitchFamily="34" charset="0"/>
              </a:rPr>
              <a:t>apareados</a:t>
            </a: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 y los  campos magnéticos las repelen muy débilmente</a:t>
            </a:r>
            <a:endParaRPr lang="es-PY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66513"/>
          <a:stretch/>
        </p:blipFill>
        <p:spPr>
          <a:xfrm>
            <a:off x="3203514" y="4535259"/>
            <a:ext cx="5937371" cy="149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7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17713"/>
          </a:xfrm>
        </p:spPr>
        <p:txBody>
          <a:bodyPr/>
          <a:lstStyle/>
          <a:p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Ferromagnetismo</a:t>
            </a: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58957" y="1603513"/>
            <a:ext cx="9713843" cy="4263887"/>
          </a:xfrm>
        </p:spPr>
        <p:txBody>
          <a:bodyPr/>
          <a:lstStyle/>
          <a:p>
            <a:pPr marL="0" indent="0">
              <a:buNone/>
            </a:pP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Propiedad </a:t>
            </a:r>
            <a:r>
              <a:rPr lang="es-MX" sz="32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3200" b="1" dirty="0">
                <a:latin typeface="Arial" panose="020B0604020202020204" pitchFamily="34" charset="0"/>
                <a:cs typeface="Arial" panose="020B0604020202020204" pitchFamily="34" charset="0"/>
              </a:rPr>
              <a:t>hierro, el </a:t>
            </a:r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cobalto</a:t>
            </a:r>
            <a:r>
              <a:rPr lang="es-MX" sz="3200" b="1" dirty="0">
                <a:latin typeface="Arial" panose="020B0604020202020204" pitchFamily="34" charset="0"/>
                <a:cs typeface="Arial" panose="020B0604020202020204" pitchFamily="34" charset="0"/>
              </a:rPr>
              <a:t>, el níquel </a:t>
            </a:r>
            <a:r>
              <a:rPr lang="es-MX" sz="3200" dirty="0">
                <a:latin typeface="Arial" panose="020B0604020202020204" pitchFamily="34" charset="0"/>
                <a:cs typeface="Arial" panose="020B0604020202020204" pitchFamily="34" charset="0"/>
              </a:rPr>
              <a:t>y otros  materiales de adquirir </a:t>
            </a: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MX" sz="3200" dirty="0">
                <a:latin typeface="Arial" panose="020B0604020202020204" pitchFamily="34" charset="0"/>
                <a:cs typeface="Arial" panose="020B0604020202020204" pitchFamily="34" charset="0"/>
              </a:rPr>
              <a:t>fuerte </a:t>
            </a: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imantación.</a:t>
            </a:r>
            <a:endParaRPr lang="es-MX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814" y="3375991"/>
            <a:ext cx="2066925" cy="22098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1672" y="3375991"/>
            <a:ext cx="2038971" cy="203897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730" y="3375991"/>
            <a:ext cx="2038971" cy="203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72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91209"/>
          </a:xfrm>
        </p:spPr>
        <p:txBody>
          <a:bodyPr/>
          <a:lstStyle/>
          <a:p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ea typeface="Cascadia Code SemiBold" panose="020B0609020000020004" pitchFamily="49" charset="0"/>
                <a:cs typeface="Arial" panose="020B0604020202020204" pitchFamily="34" charset="0"/>
              </a:rPr>
              <a:t>Excepciones al orden de llenado: </a:t>
            </a:r>
            <a:endParaRPr lang="es-PY" dirty="0">
              <a:solidFill>
                <a:srgbClr val="002060"/>
              </a:solidFill>
              <a:latin typeface="Arial" panose="020B0604020202020204" pitchFamily="34" charset="0"/>
              <a:ea typeface="Cascadia Code SemiBold" panose="020B0609020000020004" pitchFamily="49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484243"/>
            <a:ext cx="10078278" cy="481054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 IB: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sufren promoción electrónica 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-Cu  Z=29 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-Ag  Z=47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-Au  Z=79</a:t>
            </a:r>
          </a:p>
          <a:p>
            <a:pPr marL="0" indent="0">
              <a:buNone/>
            </a:pP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 VI B: sufren promoción electrónica 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-Cr Z=24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-Mo Z=42</a:t>
            </a: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05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91478" y="914400"/>
            <a:ext cx="9581322" cy="495300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Lantánidos: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no sufren promoción electrónica pero se les excluye el subnivel 4f14, se omite y se pasa al siguiente subnivel.</a:t>
            </a:r>
          </a:p>
          <a:p>
            <a:pPr>
              <a:buFontTx/>
              <a:buChar char="-"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La Z=57</a:t>
            </a: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[Xe54] 6s2 4f1 </a:t>
            </a:r>
            <a:r>
              <a:rPr lang="es-MX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incorrecto</a:t>
            </a: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                    [Xe54] 6s2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5d1 </a:t>
            </a:r>
            <a:r>
              <a:rPr lang="es-MX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correcto</a:t>
            </a:r>
          </a:p>
          <a:p>
            <a:pPr>
              <a:buFontTx/>
              <a:buChar char="-"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Ac Z=89</a:t>
            </a: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[Rn86] 7s2 5f1 </a:t>
            </a:r>
            <a:r>
              <a:rPr lang="es-MX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incorrecto</a:t>
            </a: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                    [Rn86] 7s2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6d1 </a:t>
            </a:r>
            <a:r>
              <a:rPr lang="es-MX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correcto</a:t>
            </a:r>
            <a:endParaRPr lang="es-MX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Para identificar los elementos en la tabla periódica debe ser de la forma teórica, para las propiedades químicas tenemos en cuenta la configuración correcta.</a:t>
            </a: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298713" y="4717774"/>
            <a:ext cx="9236765" cy="7553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4527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85191"/>
          </a:xfrm>
        </p:spPr>
        <p:txBody>
          <a:bodyPr/>
          <a:lstStyle/>
          <a:p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Números Cuánticos: </a:t>
            </a: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563757"/>
            <a:ext cx="9601200" cy="4731026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Se utiliza para describir los orbitales atómicos e identificar a los electrones que están dentro.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también los niveles de energía de los electrones y la forma de los orbitales que describe la distribución de los electrones en el espacio.</a:t>
            </a:r>
          </a:p>
          <a:p>
            <a:pPr marL="0" indent="0">
              <a:buNone/>
            </a:pP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Son cuatro: </a:t>
            </a:r>
          </a:p>
          <a:p>
            <a:pPr marL="0" indent="0">
              <a:buNone/>
            </a:pPr>
            <a:r>
              <a:rPr lang="es-PY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s-PY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 </a:t>
            </a:r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cuántico principal (n)</a:t>
            </a:r>
          </a:p>
          <a:p>
            <a:pPr marL="0" indent="0">
              <a:buNone/>
            </a:pPr>
            <a:r>
              <a:rPr lang="es-PY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Número cuántico secundario (ℓ)</a:t>
            </a:r>
          </a:p>
          <a:p>
            <a:pPr marL="0" indent="0">
              <a:buNone/>
            </a:pPr>
            <a:r>
              <a:rPr lang="es-PY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Número cuántico magnético (m)</a:t>
            </a:r>
          </a:p>
          <a:p>
            <a:pPr marL="0" indent="0">
              <a:buNone/>
            </a:pPr>
            <a:r>
              <a:rPr lang="es-PY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Número cuántico espín (s).</a:t>
            </a:r>
          </a:p>
          <a:p>
            <a:pPr marL="0" indent="0">
              <a:buNone/>
            </a:pP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18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04461"/>
          </a:xfrm>
        </p:spPr>
        <p:txBody>
          <a:bodyPr>
            <a:normAutofit fontScale="90000"/>
          </a:bodyPr>
          <a:lstStyle/>
          <a:p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 cuántico principal (n)</a:t>
            </a:r>
            <a:r>
              <a:rPr lang="es-PY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PY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590261"/>
            <a:ext cx="9601200" cy="4277139"/>
          </a:xfrm>
        </p:spPr>
        <p:txBody>
          <a:bodyPr/>
          <a:lstStyle/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Especifica el nivel energético del orbital</a:t>
            </a: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Por ejemplo si tengo un elemento químico  que su último nivel es el 3s, su número  cuántico principal sería el 3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tengo un elemento químico en que su  último nivel es el 1s, entonces su número  cuántico principal sería 1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 smtClean="0"/>
              <a:t>       </a:t>
            </a:r>
            <a:r>
              <a:rPr lang="es-MX" dirty="0" smtClean="0">
                <a:solidFill>
                  <a:srgbClr val="002060"/>
                </a:solidFill>
              </a:rPr>
              <a:t>n= 1, 2, 3, 4, 5, 6, 7</a:t>
            </a:r>
          </a:p>
          <a:p>
            <a:pPr marL="0" indent="0">
              <a:buNone/>
            </a:pPr>
            <a:r>
              <a:rPr lang="es-MX" dirty="0">
                <a:solidFill>
                  <a:srgbClr val="002060"/>
                </a:solidFill>
              </a:rPr>
              <a:t> </a:t>
            </a:r>
            <a:r>
              <a:rPr lang="es-MX" dirty="0" smtClean="0">
                <a:solidFill>
                  <a:srgbClr val="002060"/>
                </a:solidFill>
              </a:rPr>
              <a:t>                                                  4s2   n=4</a:t>
            </a:r>
            <a:endParaRPr lang="es-PY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60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 cuántico </a:t>
            </a:r>
            <a:r>
              <a:rPr lang="es-PY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secundario, azimutal o del momento angular orbital </a:t>
            </a:r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(ℓ)</a:t>
            </a:r>
            <a:b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2067339"/>
            <a:ext cx="9601200" cy="4373217"/>
          </a:xfrm>
        </p:spPr>
        <p:txBody>
          <a:bodyPr/>
          <a:lstStyle/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Describe la forma geométrica del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orbital e indica el subnivel energético del electrón.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valor de l se designa según las letras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s2     n=4    l=0          </a:t>
            </a: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787" y="3208752"/>
            <a:ext cx="7504826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20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17713"/>
          </a:xfrm>
        </p:spPr>
        <p:txBody>
          <a:bodyPr>
            <a:normAutofit fontScale="90000"/>
          </a:bodyPr>
          <a:lstStyle/>
          <a:p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 cuántico magnético (m)</a:t>
            </a:r>
            <a:b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378226"/>
            <a:ext cx="9601200" cy="4409661"/>
          </a:xfrm>
        </p:spPr>
        <p:txBody>
          <a:bodyPr/>
          <a:lstStyle/>
          <a:p>
            <a:pPr marL="0" indent="0">
              <a:buNone/>
            </a:pPr>
            <a:r>
              <a:rPr lang="es-MX" dirty="0"/>
              <a:t>Indica la orientación del orbital en el </a:t>
            </a:r>
            <a:r>
              <a:rPr lang="es-MX" dirty="0" smtClean="0"/>
              <a:t>espacio.</a:t>
            </a:r>
            <a:endParaRPr lang="es-MX" dirty="0"/>
          </a:p>
          <a:p>
            <a:pPr marL="0" indent="0">
              <a:buNone/>
            </a:pPr>
            <a:r>
              <a:rPr lang="es-MX" dirty="0" smtClean="0"/>
              <a:t>Solo </a:t>
            </a:r>
            <a:r>
              <a:rPr lang="es-MX" dirty="0"/>
              <a:t>pueden tomar valores enteros que van desde –3 hasta +3, incluyendo el  cero.</a:t>
            </a:r>
          </a:p>
          <a:p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     4 s2  </a:t>
            </a:r>
            <a:r>
              <a:rPr lang="es-MX" dirty="0" smtClean="0">
                <a:solidFill>
                  <a:srgbClr val="002060"/>
                </a:solidFill>
              </a:rPr>
              <a:t>n=4   l= 0  m= 0</a:t>
            </a:r>
            <a:endParaRPr lang="es-PY" dirty="0">
              <a:solidFill>
                <a:srgbClr val="00206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948" y="2575683"/>
            <a:ext cx="4318278" cy="268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1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38200"/>
          </a:xfrm>
        </p:spPr>
        <p:txBody>
          <a:bodyPr/>
          <a:lstStyle/>
          <a:p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 Cuántico Spin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524000"/>
            <a:ext cx="9601200" cy="4343400"/>
          </a:xfrm>
        </p:spPr>
        <p:txBody>
          <a:bodyPr/>
          <a:lstStyle/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 cuarto número cuántico se denota con la letra s  y se le denomina número cuántico de espín o de  giro del electrón. </a:t>
            </a: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Se refiere al giro del electrón y a la orientación del campo magnético que genera este giro.</a:t>
            </a:r>
          </a:p>
          <a:p>
            <a:pPr marL="0" indent="0">
              <a:buNone/>
            </a:pP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número tiene dos valores  por cada valor del número cuántico m, los valores  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son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-1/2 o +1/2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y denotan los posibles giros del  electrón alrededor de su propio eje.</a:t>
            </a:r>
          </a:p>
          <a:p>
            <a:pPr marL="0" indent="0">
              <a:buNone/>
            </a:pPr>
            <a:endParaRPr lang="es-PY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2599" t="16585"/>
          <a:stretch/>
        </p:blipFill>
        <p:spPr>
          <a:xfrm>
            <a:off x="5075582" y="4104252"/>
            <a:ext cx="2835966" cy="26013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361044" y="4373217"/>
            <a:ext cx="7156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PY" dirty="0" smtClean="0"/>
              <a:t>-1/2</a:t>
            </a:r>
            <a:endParaRPr lang="es-PY" dirty="0"/>
          </a:p>
        </p:txBody>
      </p:sp>
      <p:sp>
        <p:nvSpPr>
          <p:cNvPr id="6" name="CuadroTexto 5"/>
          <p:cNvSpPr txBox="1"/>
          <p:nvPr/>
        </p:nvSpPr>
        <p:spPr>
          <a:xfrm>
            <a:off x="6268278" y="5951699"/>
            <a:ext cx="71561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PY" dirty="0" smtClean="0"/>
              <a:t>+1/2</a:t>
            </a:r>
            <a:endParaRPr lang="es-PY" dirty="0"/>
          </a:p>
        </p:txBody>
      </p:sp>
    </p:spTree>
    <p:extLst>
      <p:ext uri="{BB962C8B-B14F-4D97-AF65-F5344CB8AC3E}">
        <p14:creationId xmlns:p14="http://schemas.microsoft.com/office/powerpoint/2010/main" val="380523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38200"/>
          </a:xfrm>
        </p:spPr>
        <p:txBody>
          <a:bodyPr/>
          <a:lstStyle/>
          <a:p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 PERIODICA</a:t>
            </a: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97496" y="1524000"/>
            <a:ext cx="9475304" cy="4343400"/>
          </a:xfrm>
        </p:spPr>
        <p:txBody>
          <a:bodyPr/>
          <a:lstStyle/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La tabla periódica de los elementos es una  disposición de los elementos químicos en  forma de tabla, ordenados por su número  atómico,	por su configuración de  electrones y sus propiedades químicas. Este  ordenamiento muestra tendencias  periódicas, como elementos con  comportamiento similar en la misma  columna.</a:t>
            </a:r>
          </a:p>
          <a:p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24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244" y="584753"/>
            <a:ext cx="10137913" cy="557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2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622852"/>
            <a:ext cx="9601200" cy="5244548"/>
          </a:xfrm>
        </p:spPr>
        <p:txBody>
          <a:bodyPr>
            <a:normAutofit/>
          </a:bodyPr>
          <a:lstStyle/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familias verticales se conocen como grupos o familia </a:t>
            </a: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líneas horizontales son los periodos </a:t>
            </a: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elementos de un grupo tienen propiedades químicas y físicas similares</a:t>
            </a: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grupos de los elementos de la tabla periódica se designan como A Y B de manera arbitraria</a:t>
            </a: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grupo A contiene elementos con orbitales s y p que se van llenando </a:t>
            </a: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grupo B añaden los electrones a los orbitales (n-1) d, donde n es el nivel más alto de energía.</a:t>
            </a:r>
          </a:p>
          <a:p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48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24948"/>
          </a:xfrm>
        </p:spPr>
        <p:txBody>
          <a:bodyPr/>
          <a:lstStyle/>
          <a:p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Periódica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510748"/>
            <a:ext cx="9601200" cy="4356652"/>
          </a:xfrm>
        </p:spPr>
        <p:txBody>
          <a:bodyPr/>
          <a:lstStyle/>
          <a:p>
            <a:pPr marL="0" indent="0">
              <a:buNone/>
            </a:pPr>
            <a:r>
              <a:rPr lang="es-MX" b="1" dirty="0" smtClean="0"/>
              <a:t>“Las </a:t>
            </a:r>
            <a:r>
              <a:rPr lang="es-MX" b="1" dirty="0"/>
              <a:t>propiedades de los elementos son  funciones periódicas de sus números  </a:t>
            </a:r>
            <a:r>
              <a:rPr lang="es-MX" b="1" dirty="0" smtClean="0"/>
              <a:t>atómicos”</a:t>
            </a:r>
          </a:p>
          <a:p>
            <a:pPr marL="0" indent="0">
              <a:buNone/>
            </a:pPr>
            <a:r>
              <a:rPr lang="es-MX" dirty="0"/>
              <a:t>La ley periódica nos indica que si ordenamos los elementos según su  número atómico creciente, periódicamente encontramos elementos que  tienen propiedades químicas y físicas semejantes</a:t>
            </a:r>
            <a:r>
              <a:rPr lang="es-MX" b="1" dirty="0"/>
              <a:t>.</a:t>
            </a:r>
          </a:p>
          <a:p>
            <a:pPr>
              <a:buFontTx/>
              <a:buChar char="-"/>
            </a:pPr>
            <a:r>
              <a:rPr lang="es-MX" b="1" dirty="0" smtClean="0"/>
              <a:t>Los elementos de un mismo GRUPO tienen similares propiedades químicas y misma cantidad de electrones en su ultima capa,</a:t>
            </a:r>
          </a:p>
          <a:p>
            <a:pPr>
              <a:buFontTx/>
              <a:buChar char="-"/>
            </a:pPr>
            <a:r>
              <a:rPr lang="es-MX" b="1" dirty="0" smtClean="0"/>
              <a:t>Los elementos de un mismo periodo tienen distintas propiedades químicas y cantidad de electrones.</a:t>
            </a:r>
            <a:endParaRPr lang="es-MX" b="1" dirty="0"/>
          </a:p>
          <a:p>
            <a:pPr marL="0" indent="0">
              <a:buNone/>
            </a:pPr>
            <a:endParaRPr lang="es-PY" dirty="0"/>
          </a:p>
        </p:txBody>
      </p:sp>
    </p:spTree>
    <p:extLst>
      <p:ext uri="{BB962C8B-B14F-4D97-AF65-F5344CB8AC3E}">
        <p14:creationId xmlns:p14="http://schemas.microsoft.com/office/powerpoint/2010/main" val="199115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05678"/>
          </a:xfrm>
        </p:spPr>
        <p:txBody>
          <a:bodyPr/>
          <a:lstStyle/>
          <a:p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Clasificación por grupos:</a:t>
            </a: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391477"/>
            <a:ext cx="9601200" cy="52346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 Gases </a:t>
            </a: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nobles </a:t>
            </a: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 VIII A</a:t>
            </a:r>
            <a:endParaRPr lang="es-MX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-También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le llaman grupo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0 cero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-Forman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compuesto con flúor y oxigeno 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-Con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excepción del helio, todos los demás elementos del grupo tienen 8 electrones en su última capa.</a:t>
            </a:r>
          </a:p>
          <a:p>
            <a:pPr marL="0" indent="0">
              <a:buNone/>
            </a:pP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Elementos </a:t>
            </a: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representativos </a:t>
            </a: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Son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los elementos del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grupo 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ultimo electrón entra en un orbital s o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p.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IA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metales alcalinos (excepto el H)     -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V A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familia del nitrógeno o nitrogenoides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IIA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metales alcalinos térreos                -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VI A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Familia del oxigeno, calcógenos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IIIA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Familia del boro                              -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VII A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Halógenos</a:t>
            </a: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Y" b="1" dirty="0" smtClean="0"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es-PY" dirty="0" smtClean="0">
                <a:latin typeface="Arial" panose="020B0604020202020204" pitchFamily="34" charset="0"/>
                <a:cs typeface="Arial" panose="020B0604020202020204" pitchFamily="34" charset="0"/>
              </a:rPr>
              <a:t> familia del carbono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02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861391"/>
            <a:ext cx="9601200" cy="5006009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Elemento </a:t>
            </a: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transición externa</a:t>
            </a:r>
            <a:endParaRPr lang="es-MX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-Son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los perteneciente al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grupo 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-Todos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ellos son metales y se caracterizan por tener sus últimos electrones en los orbitales d </a:t>
            </a: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Elemento </a:t>
            </a: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transición interna 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-Son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los elementos que añaden electrones en el orbital f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-Pertenecen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al periodo 6 y 7, lantánidos y actínidos respectivamente</a:t>
            </a:r>
          </a:p>
          <a:p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60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8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126436" y="808383"/>
            <a:ext cx="104029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Y" sz="2800" b="1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Como debe terminar la configuración electrónica de los átomos dependiendo de su grupo en la tabla periódica: </a:t>
            </a:r>
          </a:p>
          <a:p>
            <a:endParaRPr lang="es-PY" sz="2800" b="1" dirty="0" smtClean="0"/>
          </a:p>
          <a:p>
            <a:r>
              <a:rPr lang="es-PY" sz="2800" b="1" dirty="0" smtClean="0"/>
              <a:t>IA: S</a:t>
            </a:r>
            <a:r>
              <a:rPr lang="es-PY" sz="2800" b="1" baseline="30000" dirty="0" smtClean="0"/>
              <a:t>1</a:t>
            </a:r>
            <a:r>
              <a:rPr lang="es-PY" sz="2800" b="1" dirty="0" smtClean="0"/>
              <a:t>                      IB: d</a:t>
            </a:r>
            <a:r>
              <a:rPr lang="es-PY" sz="2800" b="1" baseline="30000" dirty="0" smtClean="0"/>
              <a:t>9</a:t>
            </a:r>
          </a:p>
          <a:p>
            <a:r>
              <a:rPr lang="es-PY" sz="2800" b="1" dirty="0" smtClean="0"/>
              <a:t>IIA:S</a:t>
            </a:r>
            <a:r>
              <a:rPr lang="es-PY" sz="2800" b="1" baseline="30000" dirty="0" smtClean="0"/>
              <a:t>2</a:t>
            </a:r>
            <a:r>
              <a:rPr lang="es-PY" sz="2800" b="1" dirty="0" smtClean="0"/>
              <a:t>                      </a:t>
            </a:r>
            <a:r>
              <a:rPr lang="es-PY" sz="2800" b="1" dirty="0" err="1" smtClean="0"/>
              <a:t>IIB:d</a:t>
            </a:r>
            <a:r>
              <a:rPr lang="es-PY" sz="2800" b="1" dirty="0" smtClean="0"/>
              <a:t> </a:t>
            </a:r>
            <a:r>
              <a:rPr lang="es-PY" sz="2800" b="1" baseline="30000" dirty="0" smtClean="0"/>
              <a:t>10</a:t>
            </a:r>
          </a:p>
          <a:p>
            <a:r>
              <a:rPr lang="es-PY" sz="2800" b="1" dirty="0" smtClean="0"/>
              <a:t>IIIA: p</a:t>
            </a:r>
            <a:r>
              <a:rPr lang="es-PY" sz="2800" b="1" baseline="30000" dirty="0" smtClean="0"/>
              <a:t>1</a:t>
            </a:r>
            <a:r>
              <a:rPr lang="es-PY" sz="2800" b="1" dirty="0" smtClean="0"/>
              <a:t>                    IIIB: d</a:t>
            </a:r>
            <a:r>
              <a:rPr lang="es-PY" sz="2800" b="1" baseline="30000" dirty="0" smtClean="0"/>
              <a:t>1</a:t>
            </a:r>
          </a:p>
          <a:p>
            <a:r>
              <a:rPr lang="es-PY" sz="2800" b="1" dirty="0" smtClean="0"/>
              <a:t>IVA: p</a:t>
            </a:r>
            <a:r>
              <a:rPr lang="es-PY" sz="2800" b="1" baseline="30000" dirty="0" smtClean="0"/>
              <a:t>2</a:t>
            </a:r>
            <a:r>
              <a:rPr lang="es-PY" sz="2800" b="1" dirty="0" smtClean="0"/>
              <a:t>                    IV: d</a:t>
            </a:r>
            <a:r>
              <a:rPr lang="es-PY" sz="2800" b="1" baseline="30000" dirty="0" smtClean="0"/>
              <a:t>2</a:t>
            </a:r>
          </a:p>
          <a:p>
            <a:r>
              <a:rPr lang="es-PY" sz="2800" b="1" dirty="0" smtClean="0"/>
              <a:t>VA: p</a:t>
            </a:r>
            <a:r>
              <a:rPr lang="es-PY" sz="2800" b="1" baseline="30000" dirty="0" smtClean="0"/>
              <a:t>3</a:t>
            </a:r>
            <a:r>
              <a:rPr lang="es-PY" sz="2800" b="1" dirty="0" smtClean="0"/>
              <a:t>                     VB: d</a:t>
            </a:r>
            <a:r>
              <a:rPr lang="es-PY" sz="2800" b="1" baseline="30000" dirty="0" smtClean="0"/>
              <a:t>3</a:t>
            </a:r>
          </a:p>
          <a:p>
            <a:r>
              <a:rPr lang="es-PY" sz="2800" b="1" dirty="0" smtClean="0"/>
              <a:t>VIA: p</a:t>
            </a:r>
            <a:r>
              <a:rPr lang="es-PY" sz="2800" b="1" baseline="30000" dirty="0" smtClean="0"/>
              <a:t>4</a:t>
            </a:r>
            <a:r>
              <a:rPr lang="es-PY" sz="2800" b="1" dirty="0" smtClean="0"/>
              <a:t>                    VIB: d</a:t>
            </a:r>
            <a:r>
              <a:rPr lang="es-PY" sz="2800" b="1" baseline="30000" dirty="0" smtClean="0"/>
              <a:t>4</a:t>
            </a:r>
          </a:p>
          <a:p>
            <a:r>
              <a:rPr lang="es-PY" sz="2800" b="1" dirty="0" smtClean="0"/>
              <a:t>VIIA: p</a:t>
            </a:r>
            <a:r>
              <a:rPr lang="es-PY" sz="2800" b="1" baseline="30000" dirty="0" smtClean="0"/>
              <a:t>5</a:t>
            </a:r>
            <a:r>
              <a:rPr lang="es-PY" sz="2800" b="1" dirty="0" smtClean="0"/>
              <a:t>                   VIIB: d</a:t>
            </a:r>
            <a:r>
              <a:rPr lang="es-PY" sz="2800" b="1" baseline="30000" dirty="0" smtClean="0"/>
              <a:t>5</a:t>
            </a:r>
          </a:p>
          <a:p>
            <a:r>
              <a:rPr lang="es-PY" sz="2800" b="1" dirty="0" smtClean="0"/>
              <a:t>VIIIA: p</a:t>
            </a:r>
            <a:r>
              <a:rPr lang="es-PY" sz="2800" b="1" baseline="30000" dirty="0" smtClean="0"/>
              <a:t>6</a:t>
            </a:r>
            <a:r>
              <a:rPr lang="es-PY" sz="2800" b="1" dirty="0" smtClean="0"/>
              <a:t>                  VIIIB: d</a:t>
            </a:r>
            <a:r>
              <a:rPr lang="es-PY" sz="2800" b="1" baseline="30000" dirty="0" smtClean="0"/>
              <a:t>6</a:t>
            </a:r>
            <a:r>
              <a:rPr lang="es-PY" sz="2800" b="1" dirty="0" smtClean="0"/>
              <a:t> – d</a:t>
            </a:r>
            <a:r>
              <a:rPr lang="es-PY" sz="2800" b="1" baseline="30000" dirty="0" smtClean="0"/>
              <a:t>7</a:t>
            </a:r>
            <a:r>
              <a:rPr lang="es-PY" sz="2800" b="1" dirty="0" smtClean="0"/>
              <a:t>- d</a:t>
            </a:r>
            <a:r>
              <a:rPr lang="es-PY" sz="2800" b="1" baseline="30000" dirty="0" smtClean="0"/>
              <a:t>8</a:t>
            </a:r>
            <a:r>
              <a:rPr lang="es-PY" sz="2800" b="1" dirty="0" smtClean="0"/>
              <a:t> </a:t>
            </a:r>
            <a:endParaRPr lang="es-PY" sz="2800" b="1" dirty="0"/>
          </a:p>
        </p:txBody>
      </p:sp>
    </p:spTree>
    <p:extLst>
      <p:ext uri="{BB962C8B-B14F-4D97-AF65-F5344CB8AC3E}">
        <p14:creationId xmlns:p14="http://schemas.microsoft.com/office/powerpoint/2010/main" val="62738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14328"/>
          <a:stretch/>
        </p:blipFill>
        <p:spPr>
          <a:xfrm>
            <a:off x="3000996" y="1020417"/>
            <a:ext cx="5838204" cy="483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2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6161" y="1285461"/>
            <a:ext cx="8634125" cy="402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4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39079" y="371061"/>
            <a:ext cx="9601200" cy="5791199"/>
          </a:xfrm>
        </p:spPr>
        <p:txBody>
          <a:bodyPr/>
          <a:lstStyle/>
          <a:p>
            <a:pPr marL="0" indent="0">
              <a:buNone/>
            </a:pPr>
            <a:r>
              <a:rPr lang="es-MX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DEDUCIR EL GRUPO Y PERIODO CON EL ELECTRON DIFERENCIADOR</a:t>
            </a:r>
          </a:p>
          <a:p>
            <a:pPr marL="0" indent="0">
              <a:buNone/>
            </a:pP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Paso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1: Realizar la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configuración electrónica,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para ello debo tener como dato Z (número atómico).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Paso 2: Una vez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hecha la configuración electrónica ,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hay que reconocer el electrón diferenciador (el ultimo electrón que entro) 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Paso 3: El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nivel mas externo de mi configuración electrónica me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va a indicar el periodo.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Paso 4: Y con el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subnivel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de energía queda determinado el grupo </a:t>
            </a: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Ejemplo: 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      Z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: 15         1s2 2s2 2p6 3s2  3p3             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Periodo: 3         Grupo: V A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      Z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20       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1s2 2s2 2p6 3s2 3p6 4s2       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Periodo: 4         Grupo: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IIA</a:t>
            </a:r>
          </a:p>
          <a:p>
            <a:pPr marL="0" indent="0">
              <a:buNone/>
            </a:pP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Z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= 24        1s2 2s2 2p6 3s2  3p6 4s2 3d4             Periodo:4          Grupo: VI B 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64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Propiedades periódicas</a:t>
            </a: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460" y="3886680"/>
            <a:ext cx="4517710" cy="283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8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023730"/>
          </a:xfrm>
        </p:spPr>
        <p:txBody>
          <a:bodyPr/>
          <a:lstStyle/>
          <a:p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	Atómico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537252"/>
            <a:ext cx="9601200" cy="4330148"/>
          </a:xfrm>
        </p:spPr>
        <p:txBody>
          <a:bodyPr/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Identifica la distancia que existe entre el núcleo, y el orbital más  externo de un átomo. Por medio del radio atómico, es posible  determinar el tamaño del átomo.</a:t>
            </a: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En la tabla periódica aumenta de derecha a izquierda en periodo y en grupo de arriba abajo.</a:t>
            </a: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981" y="1197665"/>
            <a:ext cx="10735986" cy="582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1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51452"/>
          </a:xfrm>
        </p:spPr>
        <p:txBody>
          <a:bodyPr/>
          <a:lstStyle/>
          <a:p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 iónico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417983"/>
            <a:ext cx="9601200" cy="4449417"/>
          </a:xfrm>
        </p:spPr>
        <p:txBody>
          <a:bodyPr/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 radio iónico es, al igual que el radio atómico, la distancia entre  el centro del núcleo del átomo y el electrón estable más alejado  del mismo, pero haciendo referencia no al átomo, sino al ion.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Este aumenta en la tabla de derecha a izquierda en los periodos y  de arriba hacia abajo en los grupos.</a:t>
            </a:r>
          </a:p>
          <a:p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111526"/>
            <a:ext cx="10735986" cy="582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81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24948"/>
          </a:xfrm>
        </p:spPr>
        <p:txBody>
          <a:bodyPr/>
          <a:lstStyle/>
          <a:p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Potencial o energía de ionización</a:t>
            </a: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510748"/>
            <a:ext cx="9601200" cy="4356652"/>
          </a:xfrm>
        </p:spPr>
        <p:txBody>
          <a:bodyPr/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La energía de ionización es la cantidad mínima de energía que  se necesita para separar al electrón menos fuertemente unido  de un átomo gaseoso aislado para formar un ion con carga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(+)</a:t>
            </a:r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Cantidad mínima de energía que se necesita para formar un catión.</a:t>
            </a: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596" y="3010739"/>
            <a:ext cx="6584251" cy="356646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458817" y="6037638"/>
            <a:ext cx="5420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sz="2400" b="1" dirty="0">
                <a:latin typeface="Arial" panose="020B0604020202020204" pitchFamily="34" charset="0"/>
                <a:cs typeface="Arial" panose="020B0604020202020204" pitchFamily="34" charset="0"/>
              </a:rPr>
              <a:t>I	</a:t>
            </a:r>
            <a:r>
              <a:rPr lang="es-PY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III  </a:t>
            </a:r>
            <a:r>
              <a:rPr lang="es-PY" sz="2400" b="1" dirty="0">
                <a:latin typeface="Arial" panose="020B0604020202020204" pitchFamily="34" charset="0"/>
                <a:cs typeface="Arial" panose="020B0604020202020204" pitchFamily="34" charset="0"/>
              </a:rPr>
              <a:t>	II	</a:t>
            </a:r>
            <a:r>
              <a:rPr lang="es-PY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IV  </a:t>
            </a:r>
            <a:r>
              <a:rPr lang="es-PY" sz="2400" b="1" dirty="0">
                <a:latin typeface="Arial" panose="020B0604020202020204" pitchFamily="34" charset="0"/>
                <a:cs typeface="Arial" panose="020B0604020202020204" pitchFamily="34" charset="0"/>
              </a:rPr>
              <a:t>	VI	</a:t>
            </a:r>
            <a:r>
              <a:rPr lang="es-PY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V    VII</a:t>
            </a:r>
            <a:r>
              <a:rPr lang="es-PY" sz="2400" b="1" dirty="0">
                <a:latin typeface="Arial" panose="020B0604020202020204" pitchFamily="34" charset="0"/>
                <a:cs typeface="Arial" panose="020B0604020202020204" pitchFamily="34" charset="0"/>
              </a:rPr>
              <a:t>	VIII</a:t>
            </a:r>
          </a:p>
        </p:txBody>
      </p:sp>
    </p:spTree>
    <p:extLst>
      <p:ext uri="{BB962C8B-B14F-4D97-AF65-F5344CB8AC3E}">
        <p14:creationId xmlns:p14="http://schemas.microsoft.com/office/powerpoint/2010/main" val="275970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58687"/>
          </a:xfrm>
        </p:spPr>
        <p:txBody>
          <a:bodyPr/>
          <a:lstStyle/>
          <a:p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Afinidad electrónica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815548"/>
            <a:ext cx="9601200" cy="4051852"/>
          </a:xfrm>
        </p:spPr>
        <p:txBody>
          <a:bodyPr/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La afinidad electrónica (AE) o electroafinidad se define como la  cantidad de energía que se absorbe cuando se añade un electrón a  un átomo gaseoso aislado para formar un ion de carga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(-)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123" y="2824921"/>
            <a:ext cx="6578154" cy="357256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386537" y="5932388"/>
            <a:ext cx="35713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sz="2000" b="1" dirty="0"/>
              <a:t>II	I	III	V	IV	VI	VII</a:t>
            </a:r>
          </a:p>
        </p:txBody>
      </p:sp>
    </p:spTree>
    <p:extLst>
      <p:ext uri="{BB962C8B-B14F-4D97-AF65-F5344CB8AC3E}">
        <p14:creationId xmlns:p14="http://schemas.microsoft.com/office/powerpoint/2010/main" val="70760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04461"/>
          </a:xfrm>
        </p:spPr>
        <p:txBody>
          <a:bodyPr>
            <a:normAutofit fontScale="90000"/>
          </a:bodyPr>
          <a:lstStyle/>
          <a:p>
            <a: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Electronegatividad</a:t>
            </a:r>
            <a:br>
              <a:rPr lang="es-PY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497496"/>
            <a:ext cx="9601200" cy="4369904"/>
          </a:xfrm>
        </p:spPr>
        <p:txBody>
          <a:bodyPr/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Se define como la tendencia relativa de un elemento a atraer  hacia él mismo los dos electrones de un enlace covalente en el  que participa.</a:t>
            </a:r>
          </a:p>
          <a:p>
            <a:pPr marL="0" indent="0">
              <a:buNone/>
            </a:pPr>
            <a:endParaRPr lang="es-P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914" y="2401957"/>
            <a:ext cx="6578154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262270"/>
          </a:xfrm>
        </p:spPr>
        <p:txBody>
          <a:bodyPr>
            <a:normAutofit fontScale="90000"/>
          </a:bodyPr>
          <a:lstStyle/>
          <a:p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Carácter metálico, poder reductor y basicidad</a:t>
            </a: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6775" y="914400"/>
            <a:ext cx="8451173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56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64704"/>
          </a:xfrm>
        </p:spPr>
        <p:txBody>
          <a:bodyPr/>
          <a:lstStyle/>
          <a:p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Carácter no metálico y oxidante</a:t>
            </a:r>
            <a:endParaRPr lang="es-PY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7837" y="2026397"/>
            <a:ext cx="6578154" cy="38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27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3547</TotalTime>
  <Words>2461</Words>
  <Application>Microsoft Office PowerPoint</Application>
  <PresentationFormat>Panorámica</PresentationFormat>
  <Paragraphs>225</Paragraphs>
  <Slides>49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8" baseType="lpstr">
      <vt:lpstr>Arial</vt:lpstr>
      <vt:lpstr>Arial Rounded MT Bold</vt:lpstr>
      <vt:lpstr>Calibri</vt:lpstr>
      <vt:lpstr>Cascadia Code SemiBold</vt:lpstr>
      <vt:lpstr>Courier New</vt:lpstr>
      <vt:lpstr>Eras Bold ITC</vt:lpstr>
      <vt:lpstr>Franklin Gothic Book</vt:lpstr>
      <vt:lpstr>Wingdings</vt:lpstr>
      <vt:lpstr>Crop</vt:lpstr>
      <vt:lpstr>ATOMO Y CONFIGURACION ELECTRONICA</vt:lpstr>
      <vt:lpstr>¿Que es un átomo?</vt:lpstr>
      <vt:lpstr>Presentación de PowerPoint</vt:lpstr>
      <vt:lpstr>ESTRUCTURA ATOMICA</vt:lpstr>
      <vt:lpstr>Partículas fundamentales subatómicas:</vt:lpstr>
      <vt:lpstr>Presentación de PowerPoint</vt:lpstr>
      <vt:lpstr>Notación para indicar cantidad de cada  partícula:</vt:lpstr>
      <vt:lpstr>La fórmula para encontrar las uma o masa atómica de cada  elemento es:</vt:lpstr>
      <vt:lpstr>Isotopos  Z=Z    p+=p+</vt:lpstr>
      <vt:lpstr>Isóbaros   A=A </vt:lpstr>
      <vt:lpstr>IONES: es un átomo o grupo de átomos que tiene un a carga neta (+) o (-)  </vt:lpstr>
      <vt:lpstr>Isoeléctricos: e-=e-</vt:lpstr>
      <vt:lpstr>Presentación de PowerPoint</vt:lpstr>
      <vt:lpstr>Configuración electrónica</vt:lpstr>
      <vt:lpstr>¿Cómo se escribe la Configuración  Electrónica?</vt:lpstr>
      <vt:lpstr>Presentación de PowerPoint</vt:lpstr>
      <vt:lpstr>Presentación de PowerPoint</vt:lpstr>
      <vt:lpstr>EJEMPLOS:</vt:lpstr>
      <vt:lpstr>Orbital Atómico</vt:lpstr>
      <vt:lpstr>Regla de Hund</vt:lpstr>
      <vt:lpstr>Presentación de PowerPoint</vt:lpstr>
      <vt:lpstr>Paramagnetismo y diamagnetismo</vt:lpstr>
      <vt:lpstr>Ferromagnetismo</vt:lpstr>
      <vt:lpstr>Excepciones al orden de llenado: </vt:lpstr>
      <vt:lpstr>Presentación de PowerPoint</vt:lpstr>
      <vt:lpstr>Números Cuánticos: </vt:lpstr>
      <vt:lpstr>Número cuántico principal (n) </vt:lpstr>
      <vt:lpstr>Número cuántico secundario, azimutal o del momento angular orbital (ℓ) </vt:lpstr>
      <vt:lpstr>Número cuántico magnético (m) </vt:lpstr>
      <vt:lpstr>Número Cuántico Spin</vt:lpstr>
      <vt:lpstr>TABLA PERIODICA</vt:lpstr>
      <vt:lpstr>Presentación de PowerPoint</vt:lpstr>
      <vt:lpstr>Presentación de PowerPoint</vt:lpstr>
      <vt:lpstr>Ley Periódica</vt:lpstr>
      <vt:lpstr>Clasificación por grupos: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Propiedades periódicas</vt:lpstr>
      <vt:lpstr>Radio Atómico</vt:lpstr>
      <vt:lpstr>Radio iónico</vt:lpstr>
      <vt:lpstr>Potencial o energía de ionización</vt:lpstr>
      <vt:lpstr>Afinidad electrónica</vt:lpstr>
      <vt:lpstr>Electronegatividad </vt:lpstr>
      <vt:lpstr>Carácter metálico, poder reductor y basicidad</vt:lpstr>
      <vt:lpstr>Carácter no metálico y oxidante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ATOMO Y CONFIGURACION ELECTRONICA</dc:title>
  <dc:creator>Magaly Scheunemann</dc:creator>
  <cp:lastModifiedBy>Magaly Scheunemann</cp:lastModifiedBy>
  <cp:revision>53</cp:revision>
  <dcterms:created xsi:type="dcterms:W3CDTF">2022-03-10T18:56:43Z</dcterms:created>
  <dcterms:modified xsi:type="dcterms:W3CDTF">2022-09-09T23:28:02Z</dcterms:modified>
</cp:coreProperties>
</file>